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74" r:id="rId3"/>
    <p:sldId id="275" r:id="rId4"/>
    <p:sldId id="271" r:id="rId5"/>
    <p:sldId id="272" r:id="rId6"/>
    <p:sldId id="273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7" r:id="rId17"/>
    <p:sldId id="268" r:id="rId18"/>
    <p:sldId id="265" r:id="rId19"/>
    <p:sldId id="26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9482A6-572A-4F3F-829E-798F650F244D}" v="1" dt="2022-10-19T02:41:01.8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9ABFBD4-4DAF-47E1-A1A1-AF71854327D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2C9A512-D1E0-4481-8A98-593CF3D4BB9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111002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FBD4-4DAF-47E1-A1A1-AF71854327D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9A512-D1E0-4481-8A98-593CF3D4B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1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FBD4-4DAF-47E1-A1A1-AF71854327D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9A512-D1E0-4481-8A98-593CF3D4B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22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FBD4-4DAF-47E1-A1A1-AF71854327D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9A512-D1E0-4481-8A98-593CF3D4B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92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ABFBD4-4DAF-47E1-A1A1-AF71854327D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C9A512-D1E0-4481-8A98-593CF3D4BB9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4290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FBD4-4DAF-47E1-A1A1-AF71854327D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9A512-D1E0-4481-8A98-593CF3D4B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6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FBD4-4DAF-47E1-A1A1-AF71854327D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9A512-D1E0-4481-8A98-593CF3D4B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7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FBD4-4DAF-47E1-A1A1-AF71854327D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9A512-D1E0-4481-8A98-593CF3D4B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FBD4-4DAF-47E1-A1A1-AF71854327D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9A512-D1E0-4481-8A98-593CF3D4B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3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ABFBD4-4DAF-47E1-A1A1-AF71854327D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C9A512-D1E0-4481-8A98-593CF3D4BB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0273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ABFBD4-4DAF-47E1-A1A1-AF71854327D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C9A512-D1E0-4481-8A98-593CF3D4BB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594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9ABFBD4-4DAF-47E1-A1A1-AF71854327D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2C9A512-D1E0-4481-8A98-593CF3D4BB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8615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AFC0-79C3-05DD-2A3C-0687CB12E6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Improved Feedback Mechanisms of Hydraulics Sandbox Simulator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9E3A0-3A21-5C1B-794A-6F99C3920A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Dr. Karen Johnson and Martin Hebel</a:t>
            </a:r>
          </a:p>
          <a:p>
            <a:r>
              <a:rPr lang="en-US" dirty="0"/>
              <a:t>Aviation Technologies – Southern Illinois University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99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B97-6EE7-FF1C-0A58-578D401F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Port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82008-2AF0-E64B-CFB5-C013A7CE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293" y="1542495"/>
            <a:ext cx="9380220" cy="552294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Each component can have up to 4 connection ports.</a:t>
            </a:r>
          </a:p>
          <a:p>
            <a:r>
              <a:rPr lang="en-US" sz="2400" dirty="0"/>
              <a:t>When placed in the build area, ports are added based on the Component ID.</a:t>
            </a:r>
          </a:p>
          <a:p>
            <a:r>
              <a:rPr lang="en-US" sz="2400" dirty="0"/>
              <a:t>Each port number is indexed based on the index of the component:</a:t>
            </a:r>
          </a:p>
          <a:p>
            <a:pPr marL="530352" lvl="1" indent="0">
              <a:buNone/>
            </a:pPr>
            <a:r>
              <a:rPr lang="en-US" sz="2400" dirty="0"/>
              <a:t>	</a:t>
            </a:r>
            <a:br>
              <a:rPr lang="en-US" sz="2400" dirty="0"/>
            </a:br>
            <a:r>
              <a:rPr lang="en-US" sz="2400" dirty="0"/>
              <a:t>component index x 4 + 0</a:t>
            </a:r>
            <a:br>
              <a:rPr lang="en-US" sz="2400" dirty="0"/>
            </a:br>
            <a:r>
              <a:rPr lang="en-US" sz="2400" dirty="0"/>
              <a:t>component index x 4 + 1</a:t>
            </a:r>
            <a:br>
              <a:rPr lang="en-US" sz="2400" dirty="0"/>
            </a:br>
            <a:r>
              <a:rPr lang="en-US" sz="2400" dirty="0"/>
              <a:t>component index x 4 + 2</a:t>
            </a:r>
            <a:br>
              <a:rPr lang="en-US" sz="2400" dirty="0"/>
            </a:br>
            <a:r>
              <a:rPr lang="en-US" sz="2400" dirty="0"/>
              <a:t>component index x 4 + 3</a:t>
            </a:r>
          </a:p>
          <a:p>
            <a:endParaRPr lang="en-US" sz="2400" dirty="0"/>
          </a:p>
          <a:p>
            <a:r>
              <a:rPr lang="en-US" sz="2400" dirty="0"/>
              <a:t>For the variable displacement pump (index 10), the ports will be 40, 41, 42 and 43 (if all 4 had been used).</a:t>
            </a:r>
          </a:p>
          <a:p>
            <a:r>
              <a:rPr lang="en-US" sz="2400" dirty="0"/>
              <a:t>This allows quick identification of components from the port index number.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041A3F-1B8A-D86C-474E-C240194EF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521" y="599542"/>
            <a:ext cx="1925086" cy="2094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E37A08-E74B-FC35-B0E9-918B144AD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549" y="3412489"/>
            <a:ext cx="2066061" cy="1273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035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D3C6-2984-FD0F-0EE1-6B9C59DD2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Hose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FD968-D69A-BDB1-6AE6-88541E66C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409350"/>
            <a:ext cx="9601200" cy="3810350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/>
              <a:t>When a hose is placed, the beginning and end port index numbers are assigned to it.</a:t>
            </a:r>
            <a:br>
              <a:rPr lang="en-US" sz="5100" dirty="0"/>
            </a:br>
            <a:endParaRPr lang="en-US" sz="5100" dirty="0"/>
          </a:p>
          <a:p>
            <a:r>
              <a:rPr lang="en-US" sz="5100" dirty="0"/>
              <a:t>This allows easy identification of the component indexes the hose is connected to (40/4 = component index 10) and which ports by resolving 40, 41, 42, 43 to 0, 1, 2, 3.</a:t>
            </a:r>
            <a:br>
              <a:rPr lang="en-US" sz="5100" dirty="0"/>
            </a:br>
            <a:endParaRPr lang="en-US" sz="5100" dirty="0"/>
          </a:p>
          <a:p>
            <a:r>
              <a:rPr lang="en-US" sz="5100" dirty="0"/>
              <a:t>Having the component index, that component object can be polled to determine its type.</a:t>
            </a:r>
            <a:br>
              <a:rPr lang="en-US" sz="2200" dirty="0"/>
            </a:br>
            <a:endParaRPr lang="en-US" sz="2200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CCBA6-558F-04C4-E7E9-82257063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0" y="4608977"/>
            <a:ext cx="3406495" cy="2164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635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D5FFD-C119-27F5-91C4-5CC9EC49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62064"/>
            <a:ext cx="9601200" cy="1485900"/>
          </a:xfrm>
        </p:spPr>
        <p:txBody>
          <a:bodyPr>
            <a:normAutofit/>
          </a:bodyPr>
          <a:lstStyle/>
          <a:p>
            <a:r>
              <a:rPr lang="en-US" dirty="0"/>
              <a:t>Connection Verification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38AEB-4164-2C43-CADB-E6397AE9D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948" y="1205014"/>
            <a:ext cx="10515600" cy="5682968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/>
              <a:t>Being able to resolve the port number and the component type, the rules check for 4 rule sets by checking each hose in sequence:</a:t>
            </a:r>
          </a:p>
          <a:p>
            <a:pPr marL="0" indent="0">
              <a:buNone/>
            </a:pPr>
            <a:endParaRPr lang="en-US" sz="3800" dirty="0"/>
          </a:p>
          <a:p>
            <a:pPr lvl="1"/>
            <a:r>
              <a:rPr lang="en-US" sz="3800" dirty="0"/>
              <a:t>Is there a valid connection?</a:t>
            </a:r>
          </a:p>
          <a:p>
            <a:pPr lvl="1"/>
            <a:r>
              <a:rPr lang="en-US" sz="3800" dirty="0"/>
              <a:t>Does it connect to itself some how?</a:t>
            </a:r>
          </a:p>
          <a:p>
            <a:pPr lvl="1"/>
            <a:r>
              <a:rPr lang="en-US" sz="3800" dirty="0"/>
              <a:t>Is there an invalid connection via tees?</a:t>
            </a:r>
          </a:p>
          <a:p>
            <a:pPr lvl="1"/>
            <a:r>
              <a:rPr lang="en-US" sz="3800" dirty="0"/>
              <a:t>Is there a valve/actuator agreement?</a:t>
            </a:r>
          </a:p>
          <a:p>
            <a:pPr marL="530352" lvl="1" indent="0">
              <a:buNone/>
            </a:pPr>
            <a:endParaRPr lang="en-US" sz="2400" dirty="0"/>
          </a:p>
          <a:p>
            <a:pPr marL="987552" lvl="2" indent="0">
              <a:buNone/>
            </a:pPr>
            <a:r>
              <a:rPr lang="en-US" sz="2600" dirty="0">
                <a:latin typeface="Agency FB" panose="020B0503020202020204" pitchFamily="34" charset="0"/>
              </a:rPr>
              <a:t>for (int </a:t>
            </a:r>
            <a:r>
              <a:rPr lang="en-US" sz="2600" dirty="0" err="1">
                <a:latin typeface="Agency FB" panose="020B0503020202020204" pitchFamily="34" charset="0"/>
              </a:rPr>
              <a:t>i</a:t>
            </a:r>
            <a:r>
              <a:rPr lang="en-US" sz="2600" dirty="0">
                <a:latin typeface="Agency FB" panose="020B0503020202020204" pitchFamily="34" charset="0"/>
              </a:rPr>
              <a:t>=0;(</a:t>
            </a:r>
            <a:r>
              <a:rPr lang="en-US" sz="2600" dirty="0" err="1">
                <a:latin typeface="Agency FB" panose="020B0503020202020204" pitchFamily="34" charset="0"/>
              </a:rPr>
              <a:t>i</a:t>
            </a:r>
            <a:r>
              <a:rPr lang="en-US" sz="2600" dirty="0">
                <a:latin typeface="Agency FB" panose="020B0503020202020204" pitchFamily="34" charset="0"/>
              </a:rPr>
              <a:t> &lt; </a:t>
            </a:r>
            <a:r>
              <a:rPr lang="en-US" sz="2600" dirty="0" err="1">
                <a:latin typeface="Agency FB" panose="020B0503020202020204" pitchFamily="34" charset="0"/>
              </a:rPr>
              <a:t>numHoses</a:t>
            </a:r>
            <a:r>
              <a:rPr lang="en-US" sz="2600" dirty="0">
                <a:latin typeface="Agency FB" panose="020B0503020202020204" pitchFamily="34" charset="0"/>
              </a:rPr>
              <a:t>); </a:t>
            </a:r>
            <a:r>
              <a:rPr lang="en-US" sz="2600" dirty="0" err="1">
                <a:latin typeface="Agency FB" panose="020B0503020202020204" pitchFamily="34" charset="0"/>
              </a:rPr>
              <a:t>i</a:t>
            </a:r>
            <a:r>
              <a:rPr lang="en-US" sz="2600" dirty="0">
                <a:latin typeface="Agency FB" panose="020B0503020202020204" pitchFamily="34" charset="0"/>
              </a:rPr>
              <a:t>++)              // go through each hose used</a:t>
            </a:r>
          </a:p>
          <a:p>
            <a:pPr marL="987552" lvl="2" indent="0">
              <a:buNone/>
            </a:pPr>
            <a:r>
              <a:rPr lang="en-US" sz="2600" dirty="0">
                <a:latin typeface="Agency FB" panose="020B0503020202020204" pitchFamily="34" charset="0"/>
              </a:rPr>
              <a:t>     {</a:t>
            </a:r>
          </a:p>
          <a:p>
            <a:pPr marL="987552" lvl="2" indent="0">
              <a:buNone/>
            </a:pPr>
            <a:r>
              <a:rPr lang="en-US" sz="2600" dirty="0">
                <a:latin typeface="Agency FB" panose="020B0503020202020204" pitchFamily="34" charset="0"/>
              </a:rPr>
              <a:t>       </a:t>
            </a:r>
            <a:r>
              <a:rPr lang="en-US" sz="2600" dirty="0" err="1">
                <a:latin typeface="Agency FB" panose="020B0503020202020204" pitchFamily="34" charset="0"/>
              </a:rPr>
              <a:t>connCount</a:t>
            </a:r>
            <a:r>
              <a:rPr lang="en-US" sz="2600" dirty="0">
                <a:latin typeface="Agency FB" panose="020B0503020202020204" pitchFamily="34" charset="0"/>
              </a:rPr>
              <a:t> = 0;</a:t>
            </a:r>
          </a:p>
          <a:p>
            <a:pPr marL="987552" lvl="2" indent="0">
              <a:buNone/>
            </a:pPr>
            <a:r>
              <a:rPr lang="en-US" sz="2600" dirty="0">
                <a:latin typeface="Agency FB" panose="020B0503020202020204" pitchFamily="34" charset="0"/>
              </a:rPr>
              <a:t>       if (hose[</a:t>
            </a:r>
            <a:r>
              <a:rPr lang="en-US" sz="2600" dirty="0" err="1">
                <a:latin typeface="Agency FB" panose="020B0503020202020204" pitchFamily="34" charset="0"/>
              </a:rPr>
              <a:t>i</a:t>
            </a:r>
            <a:r>
              <a:rPr lang="en-US" sz="2600" dirty="0">
                <a:latin typeface="Agency FB" panose="020B0503020202020204" pitchFamily="34" charset="0"/>
              </a:rPr>
              <a:t>].visible()) {                  // if visible</a:t>
            </a:r>
          </a:p>
          <a:p>
            <a:pPr marL="987552" lvl="2" indent="0">
              <a:buNone/>
            </a:pPr>
            <a:r>
              <a:rPr lang="en-US" sz="2600" dirty="0">
                <a:latin typeface="Agency FB" panose="020B0503020202020204" pitchFamily="34" charset="0"/>
              </a:rPr>
              <a:t>          </a:t>
            </a:r>
            <a:r>
              <a:rPr lang="en-US" sz="2600" dirty="0" err="1">
                <a:latin typeface="Agency FB" panose="020B0503020202020204" pitchFamily="34" charset="0"/>
              </a:rPr>
              <a:t>finalResult</a:t>
            </a:r>
            <a:r>
              <a:rPr lang="en-US" sz="2600" dirty="0">
                <a:latin typeface="Agency FB" panose="020B0503020202020204" pitchFamily="34" charset="0"/>
              </a:rPr>
              <a:t> = </a:t>
            </a:r>
            <a:r>
              <a:rPr lang="en-US" sz="2600" dirty="0" err="1">
                <a:latin typeface="Agency FB" panose="020B0503020202020204" pitchFamily="34" charset="0"/>
              </a:rPr>
              <a:t>checkHoses</a:t>
            </a:r>
            <a:r>
              <a:rPr lang="en-US" sz="2600" dirty="0">
                <a:latin typeface="Agency FB" panose="020B0503020202020204" pitchFamily="34" charset="0"/>
              </a:rPr>
              <a:t>(</a:t>
            </a:r>
            <a:r>
              <a:rPr lang="en-US" sz="2600" dirty="0" err="1">
                <a:latin typeface="Agency FB" panose="020B0503020202020204" pitchFamily="34" charset="0"/>
              </a:rPr>
              <a:t>i</a:t>
            </a:r>
            <a:r>
              <a:rPr lang="en-US" sz="2600" dirty="0">
                <a:latin typeface="Agency FB" panose="020B0503020202020204" pitchFamily="34" charset="0"/>
              </a:rPr>
              <a:t>);                             // check for proper connections</a:t>
            </a:r>
          </a:p>
          <a:p>
            <a:pPr marL="987552" lvl="2" indent="0">
              <a:buNone/>
            </a:pPr>
            <a:r>
              <a:rPr lang="en-US" sz="2600" dirty="0">
                <a:latin typeface="Agency FB" panose="020B0503020202020204" pitchFamily="34" charset="0"/>
              </a:rPr>
              <a:t>          if (</a:t>
            </a:r>
            <a:r>
              <a:rPr lang="en-US" sz="2600" dirty="0" err="1">
                <a:latin typeface="Agency FB" panose="020B0503020202020204" pitchFamily="34" charset="0"/>
              </a:rPr>
              <a:t>finalResult</a:t>
            </a:r>
            <a:r>
              <a:rPr lang="en-US" sz="2600" dirty="0">
                <a:latin typeface="Agency FB" panose="020B0503020202020204" pitchFamily="34" charset="0"/>
              </a:rPr>
              <a:t>)  </a:t>
            </a:r>
            <a:r>
              <a:rPr lang="en-US" sz="2600" dirty="0" err="1">
                <a:latin typeface="Agency FB" panose="020B0503020202020204" pitchFamily="34" charset="0"/>
              </a:rPr>
              <a:t>finalResult</a:t>
            </a:r>
            <a:r>
              <a:rPr lang="en-US" sz="2600" dirty="0">
                <a:latin typeface="Agency FB" panose="020B0503020202020204" pitchFamily="34" charset="0"/>
              </a:rPr>
              <a:t> = test2Self(</a:t>
            </a:r>
            <a:r>
              <a:rPr lang="en-US" sz="2600" dirty="0" err="1">
                <a:latin typeface="Agency FB" panose="020B0503020202020204" pitchFamily="34" charset="0"/>
              </a:rPr>
              <a:t>i</a:t>
            </a:r>
            <a:r>
              <a:rPr lang="en-US" sz="2600" dirty="0">
                <a:latin typeface="Agency FB" panose="020B0503020202020204" pitchFamily="34" charset="0"/>
              </a:rPr>
              <a:t>);            // go ensure it doesn't connect to itself</a:t>
            </a:r>
          </a:p>
          <a:p>
            <a:pPr marL="987552" lvl="2" indent="0">
              <a:buNone/>
            </a:pPr>
            <a:r>
              <a:rPr lang="en-US" sz="2600" dirty="0">
                <a:latin typeface="Agency FB" panose="020B0503020202020204" pitchFamily="34" charset="0"/>
              </a:rPr>
              <a:t>          if (</a:t>
            </a:r>
            <a:r>
              <a:rPr lang="en-US" sz="2600" dirty="0" err="1">
                <a:latin typeface="Agency FB" panose="020B0503020202020204" pitchFamily="34" charset="0"/>
              </a:rPr>
              <a:t>finalResult</a:t>
            </a:r>
            <a:r>
              <a:rPr lang="en-US" sz="2600" dirty="0">
                <a:latin typeface="Agency FB" panose="020B0503020202020204" pitchFamily="34" charset="0"/>
              </a:rPr>
              <a:t>)  </a:t>
            </a:r>
            <a:r>
              <a:rPr lang="en-US" sz="2600" dirty="0" err="1">
                <a:latin typeface="Agency FB" panose="020B0503020202020204" pitchFamily="34" charset="0"/>
              </a:rPr>
              <a:t>finalResult</a:t>
            </a:r>
            <a:r>
              <a:rPr lang="en-US" sz="2600" dirty="0">
                <a:latin typeface="Agency FB" panose="020B0503020202020204" pitchFamily="34" charset="0"/>
              </a:rPr>
              <a:t> = </a:t>
            </a:r>
            <a:r>
              <a:rPr lang="en-US" sz="2600" dirty="0" err="1">
                <a:latin typeface="Agency FB" panose="020B0503020202020204" pitchFamily="34" charset="0"/>
              </a:rPr>
              <a:t>checkBadTeeConnections</a:t>
            </a:r>
            <a:r>
              <a:rPr lang="en-US" sz="2600" dirty="0">
                <a:latin typeface="Agency FB" panose="020B0503020202020204" pitchFamily="34" charset="0"/>
              </a:rPr>
              <a:t>(</a:t>
            </a:r>
            <a:r>
              <a:rPr lang="en-US" sz="2600" dirty="0" err="1">
                <a:latin typeface="Agency FB" panose="020B0503020202020204" pitchFamily="34" charset="0"/>
              </a:rPr>
              <a:t>i</a:t>
            </a:r>
            <a:r>
              <a:rPr lang="en-US" sz="2600" dirty="0">
                <a:latin typeface="Agency FB" panose="020B0503020202020204" pitchFamily="34" charset="0"/>
              </a:rPr>
              <a:t>);    // go run through not-allowed connection list</a:t>
            </a:r>
          </a:p>
          <a:p>
            <a:pPr marL="987552" lvl="2" indent="0">
              <a:buNone/>
            </a:pPr>
            <a:r>
              <a:rPr lang="en-US" sz="2600" dirty="0">
                <a:latin typeface="Agency FB" panose="020B0503020202020204" pitchFamily="34" charset="0"/>
              </a:rPr>
              <a:t>          if (</a:t>
            </a:r>
            <a:r>
              <a:rPr lang="en-US" sz="2600" dirty="0" err="1">
                <a:latin typeface="Agency FB" panose="020B0503020202020204" pitchFamily="34" charset="0"/>
              </a:rPr>
              <a:t>finalResult</a:t>
            </a:r>
            <a:r>
              <a:rPr lang="en-US" sz="2600" dirty="0">
                <a:latin typeface="Agency FB" panose="020B0503020202020204" pitchFamily="34" charset="0"/>
              </a:rPr>
              <a:t>)  </a:t>
            </a:r>
            <a:r>
              <a:rPr lang="en-US" sz="2600" dirty="0" err="1">
                <a:latin typeface="Agency FB" panose="020B0503020202020204" pitchFamily="34" charset="0"/>
              </a:rPr>
              <a:t>finalResult</a:t>
            </a:r>
            <a:r>
              <a:rPr lang="en-US" sz="2600" dirty="0">
                <a:latin typeface="Agency FB" panose="020B0503020202020204" pitchFamily="34" charset="0"/>
              </a:rPr>
              <a:t> = valves2Actuators(</a:t>
            </a:r>
            <a:r>
              <a:rPr lang="en-US" sz="2600" dirty="0" err="1">
                <a:latin typeface="Agency FB" panose="020B0503020202020204" pitchFamily="34" charset="0"/>
              </a:rPr>
              <a:t>i</a:t>
            </a:r>
            <a:r>
              <a:rPr lang="en-US" sz="2600" dirty="0">
                <a:latin typeface="Agency FB" panose="020B0503020202020204" pitchFamily="34" charset="0"/>
              </a:rPr>
              <a:t>);    // check valve/actuator agreement for both hoses</a:t>
            </a:r>
          </a:p>
          <a:p>
            <a:pPr marL="987552" lvl="2" indent="0">
              <a:buNone/>
            </a:pPr>
            <a:r>
              <a:rPr lang="en-US" sz="2600" dirty="0">
                <a:latin typeface="Agency FB" panose="020B0503020202020204" pitchFamily="34" charset="0"/>
              </a:rPr>
              <a:t>          </a:t>
            </a:r>
            <a:r>
              <a:rPr lang="en-US" sz="2600" dirty="0" err="1">
                <a:latin typeface="Agency FB" panose="020B0503020202020204" pitchFamily="34" charset="0"/>
              </a:rPr>
              <a:t>setHose</a:t>
            </a:r>
            <a:r>
              <a:rPr lang="en-US" sz="2600" dirty="0">
                <a:latin typeface="Agency FB" panose="020B0503020202020204" pitchFamily="34" charset="0"/>
              </a:rPr>
              <a:t>(</a:t>
            </a:r>
            <a:r>
              <a:rPr lang="en-US" sz="2600" dirty="0" err="1">
                <a:latin typeface="Agency FB" panose="020B0503020202020204" pitchFamily="34" charset="0"/>
              </a:rPr>
              <a:t>i</a:t>
            </a:r>
            <a:r>
              <a:rPr lang="en-US" sz="2600" dirty="0">
                <a:latin typeface="Agency FB" panose="020B0503020202020204" pitchFamily="34" charset="0"/>
              </a:rPr>
              <a:t>, </a:t>
            </a:r>
            <a:r>
              <a:rPr lang="en-US" sz="2600" dirty="0" err="1">
                <a:latin typeface="Agency FB" panose="020B0503020202020204" pitchFamily="34" charset="0"/>
              </a:rPr>
              <a:t>finalResult</a:t>
            </a:r>
            <a:r>
              <a:rPr lang="en-US" sz="2600" dirty="0">
                <a:latin typeface="Agency FB" panose="020B0503020202020204" pitchFamily="34" charset="0"/>
              </a:rPr>
              <a:t>);</a:t>
            </a:r>
          </a:p>
          <a:p>
            <a:pPr marL="987552" lvl="2" indent="0">
              <a:buNone/>
            </a:pPr>
            <a:r>
              <a:rPr lang="en-US" sz="2600" dirty="0">
                <a:latin typeface="Agency FB" panose="020B0503020202020204" pitchFamily="34" charset="0"/>
              </a:rPr>
              <a:t>         }</a:t>
            </a:r>
          </a:p>
          <a:p>
            <a:pPr marL="987552" lvl="2" indent="0">
              <a:buNone/>
            </a:pPr>
            <a:r>
              <a:rPr lang="en-US" sz="2600" dirty="0">
                <a:latin typeface="Agency FB" panose="020B0503020202020204" pitchFamily="34" charset="0"/>
              </a:rPr>
              <a:t>       }</a:t>
            </a:r>
            <a:endParaRPr lang="en-US" sz="36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84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458D-CB72-D4DB-C20F-9344D388F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Valid Connection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173B5-17F1-D160-AB42-F508979BB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51610"/>
            <a:ext cx="9601200" cy="5086350"/>
          </a:xfrm>
        </p:spPr>
        <p:txBody>
          <a:bodyPr>
            <a:normAutofit/>
          </a:bodyPr>
          <a:lstStyle/>
          <a:p>
            <a:r>
              <a:rPr lang="en-US" sz="2800" dirty="0"/>
              <a:t>A valid connection rule checks component type and port to another component type and port for each hose.</a:t>
            </a: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r>
              <a:rPr lang="en-US" sz="2800" dirty="0">
                <a:latin typeface="Agency FB" panose="020B0503020202020204" pitchFamily="34" charset="0"/>
              </a:rPr>
              <a:t>if (testHose(i,res,1,constDispPump,0))                                          	return true;</a:t>
            </a:r>
          </a:p>
          <a:p>
            <a:pPr marL="0" indent="0">
              <a:buNone/>
            </a:pPr>
            <a:r>
              <a:rPr lang="en-US" sz="2800" dirty="0">
                <a:latin typeface="Agency FB" panose="020B0503020202020204" pitchFamily="34" charset="0"/>
              </a:rPr>
              <a:t>if (testHose(i,res,1,varDispPump,1))                                     	return true;  </a:t>
            </a:r>
          </a:p>
          <a:p>
            <a:pPr marL="0" indent="0">
              <a:buNone/>
            </a:pPr>
            <a:r>
              <a:rPr lang="en-US" sz="2800" dirty="0">
                <a:latin typeface="Agency FB" panose="020B0503020202020204" pitchFamily="34" charset="0"/>
              </a:rPr>
              <a:t>if (testHose(i,pressReg,2,closedCenterValve,0))                            	return true; </a:t>
            </a:r>
          </a:p>
          <a:p>
            <a:pPr marL="0" indent="0">
              <a:buNone/>
            </a:pPr>
            <a:r>
              <a:rPr lang="en-US" sz="2800" dirty="0">
                <a:latin typeface="Agency FB" panose="020B0503020202020204" pitchFamily="34" charset="0"/>
              </a:rPr>
              <a:t>if (testHose(i,pressReg,2,closedCenterValve,1))                             	return true;</a:t>
            </a:r>
          </a:p>
        </p:txBody>
      </p:sp>
    </p:spTree>
    <p:extLst>
      <p:ext uri="{BB962C8B-B14F-4D97-AF65-F5344CB8AC3E}">
        <p14:creationId xmlns:p14="http://schemas.microsoft.com/office/powerpoint/2010/main" val="476186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EB49-2896-A778-9C67-BAB00C5D5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Invalid Connection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85A0E-2C41-9F9E-A7DF-3198028E4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28750"/>
            <a:ext cx="9601200" cy="5156608"/>
          </a:xfrm>
        </p:spPr>
        <p:txBody>
          <a:bodyPr>
            <a:normAutofit/>
          </a:bodyPr>
          <a:lstStyle/>
          <a:p>
            <a:r>
              <a:rPr lang="en-US" sz="2400" dirty="0"/>
              <a:t>While a hose may check ok, a tee from it may form an invalid connection.</a:t>
            </a:r>
          </a:p>
          <a:p>
            <a:r>
              <a:rPr lang="en-US" sz="2400" dirty="0"/>
              <a:t>Some invalid connections are checked to provide a feedback message to the user when they place the pointer over the connection.</a:t>
            </a:r>
          </a:p>
          <a:p>
            <a:r>
              <a:rPr lang="en-US" sz="2400" dirty="0"/>
              <a:t>The port is not checked in all cases, just the component types.</a:t>
            </a:r>
          </a:p>
          <a:p>
            <a:pPr marL="0" indent="0">
              <a:buNone/>
            </a:pPr>
            <a:endParaRPr lang="en-US" sz="2400" dirty="0"/>
          </a:p>
          <a:p>
            <a:pPr marL="530352" lvl="1" indent="0">
              <a:buNone/>
            </a:pPr>
            <a:r>
              <a:rPr lang="en-US" sz="2800" i="0" dirty="0">
                <a:latin typeface="Agency FB" panose="020B0503020202020204" pitchFamily="34" charset="0"/>
              </a:rPr>
              <a:t>if (</a:t>
            </a:r>
            <a:r>
              <a:rPr lang="en-US" sz="2800" i="0" dirty="0" err="1">
                <a:latin typeface="Agency FB" panose="020B0503020202020204" pitchFamily="34" charset="0"/>
              </a:rPr>
              <a:t>testCompHose</a:t>
            </a:r>
            <a:r>
              <a:rPr lang="en-US" sz="2800" i="0" dirty="0">
                <a:latin typeface="Agency FB" panose="020B0503020202020204" pitchFamily="34" charset="0"/>
              </a:rPr>
              <a:t>(</a:t>
            </a:r>
            <a:r>
              <a:rPr lang="en-US" sz="2800" i="0" dirty="0" err="1">
                <a:latin typeface="Agency FB" panose="020B0503020202020204" pitchFamily="34" charset="0"/>
              </a:rPr>
              <a:t>i,res,actuator</a:t>
            </a:r>
            <a:r>
              <a:rPr lang="en-US" sz="2800" i="0" dirty="0">
                <a:latin typeface="Agency FB" panose="020B0503020202020204" pitchFamily="34" charset="0"/>
              </a:rPr>
              <a:t>)) { </a:t>
            </a:r>
          </a:p>
          <a:p>
            <a:pPr marL="530352" lvl="1" indent="0">
              <a:buNone/>
            </a:pPr>
            <a:r>
              <a:rPr lang="en-US" sz="2800" i="0" dirty="0">
                <a:latin typeface="Agency FB" panose="020B0503020202020204" pitchFamily="34" charset="0"/>
              </a:rPr>
              <a:t>      </a:t>
            </a:r>
            <a:r>
              <a:rPr lang="en-US" sz="2800" i="0" dirty="0" err="1">
                <a:latin typeface="Agency FB" panose="020B0503020202020204" pitchFamily="34" charset="0"/>
              </a:rPr>
              <a:t>hoseMsg</a:t>
            </a:r>
            <a:r>
              <a:rPr lang="en-US" sz="2800" i="0" dirty="0">
                <a:latin typeface="Agency FB" panose="020B0503020202020204" pitchFamily="34" charset="0"/>
              </a:rPr>
              <a:t>[</a:t>
            </a:r>
            <a:r>
              <a:rPr lang="en-US" sz="2800" i="0" dirty="0" err="1">
                <a:latin typeface="Agency FB" panose="020B0503020202020204" pitchFamily="34" charset="0"/>
              </a:rPr>
              <a:t>i</a:t>
            </a:r>
            <a:r>
              <a:rPr lang="en-US" sz="2800" i="0" dirty="0">
                <a:latin typeface="Agency FB" panose="020B0503020202020204" pitchFamily="34" charset="0"/>
              </a:rPr>
              <a:t>][0]="This connection would not supply pressure to the actuator"; </a:t>
            </a:r>
          </a:p>
          <a:p>
            <a:pPr marL="530352" lvl="1" indent="0">
              <a:buNone/>
            </a:pPr>
            <a:r>
              <a:rPr lang="en-US" sz="2800" i="0" dirty="0">
                <a:latin typeface="Agency FB" panose="020B0503020202020204" pitchFamily="34" charset="0"/>
              </a:rPr>
              <a:t>      return false; </a:t>
            </a:r>
          </a:p>
          <a:p>
            <a:pPr marL="530352" lvl="1" indent="0">
              <a:buNone/>
            </a:pPr>
            <a:r>
              <a:rPr lang="en-US" sz="2800" i="0" dirty="0">
                <a:latin typeface="Agency FB" panose="020B0503020202020204" pitchFamily="34" charset="0"/>
              </a:rPr>
              <a:t>} </a:t>
            </a:r>
            <a:endParaRPr lang="en-US" sz="2600" i="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94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59ED-9557-CEFF-3894-EDC48D27F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Feedback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5144E-4D8F-CB01-C958-DED8624F4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"/>
          <a:stretch/>
        </p:blipFill>
        <p:spPr>
          <a:xfrm>
            <a:off x="2310368" y="1719617"/>
            <a:ext cx="8510032" cy="4138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1141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ECF10-E241-21BE-A7CB-A650A041B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Tee Checks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61B6B-0F26-AFAC-B830-ABFE04F31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46698"/>
            <a:ext cx="9601200" cy="3581400"/>
          </a:xfrm>
        </p:spPr>
        <p:txBody>
          <a:bodyPr/>
          <a:lstStyle/>
          <a:p>
            <a:r>
              <a:rPr lang="en-US" sz="2800" dirty="0"/>
              <a:t>While a single hose connection may be good, hoses from the tees, and subsequent tees and their hoses need to checked for validity.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This is done with recursive calls to trace a path through multiple tees.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53D938-74C2-8847-D4C9-AFE7B9A39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508" y="3993386"/>
            <a:ext cx="6261292" cy="2635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973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C6775-05D6-8F4D-A9DF-579793D52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Return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9CB90-90F4-D4BB-3370-66D91BAD5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14451"/>
            <a:ext cx="9601200" cy="4652009"/>
          </a:xfrm>
        </p:spPr>
        <p:txBody>
          <a:bodyPr>
            <a:normAutofit fontScale="32500" lnSpcReduction="20000"/>
          </a:bodyPr>
          <a:lstStyle/>
          <a:p>
            <a:r>
              <a:rPr lang="en-US" sz="8600" dirty="0"/>
              <a:t>Hoses are checked to see if they connect to the reservoir return and displayed in dark green.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r>
              <a:rPr lang="en-US" sz="7400" dirty="0">
                <a:latin typeface="Agency FB" panose="020B0503020202020204" pitchFamily="34" charset="0"/>
              </a:rPr>
              <a:t>if (result){</a:t>
            </a:r>
          </a:p>
          <a:p>
            <a:pPr marL="0" indent="0">
              <a:buNone/>
            </a:pPr>
            <a:r>
              <a:rPr lang="en-US" sz="7400" dirty="0">
                <a:latin typeface="Agency FB" panose="020B0503020202020204" pitchFamily="34" charset="0"/>
              </a:rPr>
              <a:t>          if (testHose(i,res,3))  	// in return line, make dark green</a:t>
            </a:r>
          </a:p>
          <a:p>
            <a:pPr marL="0" indent="0">
              <a:buNone/>
            </a:pPr>
            <a:r>
              <a:rPr lang="en-US" sz="7400" dirty="0">
                <a:latin typeface="Agency FB" panose="020B0503020202020204" pitchFamily="34" charset="0"/>
              </a:rPr>
              <a:t>            hose[</a:t>
            </a:r>
            <a:r>
              <a:rPr lang="en-US" sz="7400" dirty="0" err="1">
                <a:latin typeface="Agency FB" panose="020B0503020202020204" pitchFamily="34" charset="0"/>
              </a:rPr>
              <a:t>i</a:t>
            </a:r>
            <a:r>
              <a:rPr lang="en-US" sz="7400" dirty="0">
                <a:latin typeface="Agency FB" panose="020B0503020202020204" pitchFamily="34" charset="0"/>
              </a:rPr>
              <a:t>].finish(color(0,128,0));</a:t>
            </a:r>
          </a:p>
          <a:p>
            <a:pPr marL="0" indent="0">
              <a:buNone/>
            </a:pPr>
            <a:r>
              <a:rPr lang="en-US" sz="7400" dirty="0">
                <a:latin typeface="Agency FB" panose="020B0503020202020204" pitchFamily="34" charset="0"/>
              </a:rPr>
              <a:t>          else</a:t>
            </a:r>
          </a:p>
          <a:p>
            <a:pPr marL="0" indent="0">
              <a:buNone/>
            </a:pPr>
            <a:r>
              <a:rPr lang="en-US" sz="7400" dirty="0">
                <a:latin typeface="Agency FB" panose="020B0503020202020204" pitchFamily="34" charset="0"/>
              </a:rPr>
              <a:t>            hose[</a:t>
            </a:r>
            <a:r>
              <a:rPr lang="en-US" sz="7400" dirty="0" err="1">
                <a:latin typeface="Agency FB" panose="020B0503020202020204" pitchFamily="34" charset="0"/>
              </a:rPr>
              <a:t>i</a:t>
            </a:r>
            <a:r>
              <a:rPr lang="en-US" sz="7400" dirty="0">
                <a:latin typeface="Agency FB" panose="020B0503020202020204" pitchFamily="34" charset="0"/>
              </a:rPr>
              <a:t>].finish(color(0,255,0));    // good, normal green</a:t>
            </a:r>
          </a:p>
          <a:p>
            <a:pPr marL="0" indent="0">
              <a:buNone/>
            </a:pPr>
            <a:r>
              <a:rPr lang="en-US" sz="7400" dirty="0">
                <a:latin typeface="Agency FB" panose="020B0503020202020204" pitchFamily="34" charset="0"/>
              </a:rPr>
              <a:t>        }</a:t>
            </a:r>
          </a:p>
          <a:p>
            <a:pPr marL="0" indent="0">
              <a:buNone/>
            </a:pPr>
            <a:r>
              <a:rPr lang="en-US" sz="7400" dirty="0">
                <a:latin typeface="Agency FB" panose="020B0503020202020204" pitchFamily="34" charset="0"/>
              </a:rPr>
              <a:t>        else </a:t>
            </a:r>
          </a:p>
          <a:p>
            <a:pPr marL="0" indent="0">
              <a:buNone/>
            </a:pPr>
            <a:r>
              <a:rPr lang="en-US" sz="7400" dirty="0">
                <a:latin typeface="Agency FB" panose="020B0503020202020204" pitchFamily="34" charset="0"/>
              </a:rPr>
              <a:t>          hose[</a:t>
            </a:r>
            <a:r>
              <a:rPr lang="en-US" sz="7400" dirty="0" err="1">
                <a:latin typeface="Agency FB" panose="020B0503020202020204" pitchFamily="34" charset="0"/>
              </a:rPr>
              <a:t>i</a:t>
            </a:r>
            <a:r>
              <a:rPr lang="en-US" sz="7400" dirty="0">
                <a:latin typeface="Agency FB" panose="020B0503020202020204" pitchFamily="34" charset="0"/>
              </a:rPr>
              <a:t>].finish(color(253,0,0));      // bad, red</a:t>
            </a:r>
            <a:endParaRPr lang="en-US" sz="3000" dirty="0">
              <a:latin typeface="Agency FB" panose="020B05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305A65-5968-0895-5532-B4B98C082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16"/>
          <a:stretch/>
        </p:blipFill>
        <p:spPr>
          <a:xfrm>
            <a:off x="5598025" y="4460467"/>
            <a:ext cx="6220455" cy="2166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4098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AD569-7D7A-BBA7-5022-660E12DF0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Enabling Checking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1088B-8346-0BEB-5A35-742560FB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599" y="1639770"/>
            <a:ext cx="6385560" cy="5081941"/>
          </a:xfrm>
        </p:spPr>
        <p:txBody>
          <a:bodyPr>
            <a:normAutofit/>
          </a:bodyPr>
          <a:lstStyle/>
          <a:p>
            <a:r>
              <a:rPr lang="en-US" sz="2800" dirty="0"/>
              <a:t>When the toggle switch is off, hoses are not checked and will remain blue.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When turned on, hoses are checked, and the counter is increased to allow verifying during a quiz situation.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While on, any subsequent hoses placed will be checked.</a:t>
            </a: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09406-A14C-8B86-3DD4-D4B68CC32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669" y="1428750"/>
            <a:ext cx="3865577" cy="1893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9E410-3534-F035-D7D9-58548DFC0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670" y="3835263"/>
            <a:ext cx="3865576" cy="1948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8478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87B60-406E-0D9B-F22A-71C93F93A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73398-1022-DCB6-B384-2108736B3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53304"/>
            <a:ext cx="9601200" cy="5230375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Final use notes</a:t>
            </a:r>
          </a:p>
          <a:p>
            <a:pPr lvl="1"/>
            <a:r>
              <a:rPr lang="en-US" sz="2800" dirty="0"/>
              <a:t>There is NO saving/opening builds.</a:t>
            </a:r>
            <a:br>
              <a:rPr lang="en-US" sz="2800" dirty="0"/>
            </a:br>
            <a:endParaRPr lang="en-US" sz="2800" dirty="0"/>
          </a:p>
          <a:p>
            <a:pPr lvl="1"/>
            <a:r>
              <a:rPr lang="en-US" sz="2800" dirty="0"/>
              <a:t>Do NOT press the escape key - It will close.</a:t>
            </a:r>
            <a:br>
              <a:rPr lang="en-US" sz="2800" dirty="0"/>
            </a:br>
            <a:endParaRPr lang="en-US" sz="2800" dirty="0"/>
          </a:p>
          <a:p>
            <a:pPr lvl="1"/>
            <a:r>
              <a:rPr lang="en-US" sz="2800" dirty="0"/>
              <a:t>To start a new build, close and re-open or it may become sluggish and the parts bin may empty.</a:t>
            </a:r>
          </a:p>
          <a:p>
            <a:r>
              <a:rPr lang="en-US" sz="2800" dirty="0"/>
              <a:t>A Windows and Linux installer is available. Mac versions need to be ‘Exported’ using the source code for local manual distribution.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Bugs may still exist depending on what the student does but is effective at helping them understand a hydraulics system build we hope.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66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5FC33-2444-4DB0-B246-A45D10E46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Hydraulics Sandbox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E6A9-468C-45A3-BAE6-949DADF68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68073"/>
            <a:ext cx="9601200" cy="4399327"/>
          </a:xfrm>
        </p:spPr>
        <p:txBody>
          <a:bodyPr>
            <a:normAutofit/>
          </a:bodyPr>
          <a:lstStyle/>
          <a:p>
            <a:r>
              <a:rPr lang="en-US" sz="2800" dirty="0"/>
              <a:t>Developed by the presenters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Allows simulating the build of a hydraulics system with standard components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The software checks for valid and invalid connections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Hopefully will be beneficial in students’ understanding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891E6-6BB6-476C-BB85-53027D724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997" y="223387"/>
            <a:ext cx="3865576" cy="1948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408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AEE22-7442-440A-B645-4D4FACDB1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Use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A314-45A4-4AFF-B1E9-1F21A78D9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34517"/>
            <a:ext cx="9601200" cy="5251509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Download from:</a:t>
            </a:r>
            <a:br>
              <a:rPr lang="en-US" sz="2800" dirty="0"/>
            </a:br>
            <a:r>
              <a:rPr lang="en-US" sz="3900" b="1" dirty="0"/>
              <a:t>www.selmaware.com/sandbox</a:t>
            </a:r>
            <a:r>
              <a:rPr lang="en-US" sz="3500" b="1" dirty="0"/>
              <a:t> </a:t>
            </a:r>
            <a:br>
              <a:rPr lang="en-US" sz="2800" b="1" dirty="0"/>
            </a:br>
            <a:r>
              <a:rPr lang="en-US" sz="2800" b="1" dirty="0"/>
              <a:t>PC &amp; Linux installers, other options for MacOS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Drag components to build area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Click a port to connect hose - Right-click to cancel a hose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Right-Click a port to delete a hose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A Component must be disconnected to drag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Drag components to trash to delete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Turn on switch to check connection validity - Counter will update each time turned on</a:t>
            </a:r>
          </a:p>
        </p:txBody>
      </p:sp>
    </p:spTree>
    <p:extLst>
      <p:ext uri="{BB962C8B-B14F-4D97-AF65-F5344CB8AC3E}">
        <p14:creationId xmlns:p14="http://schemas.microsoft.com/office/powerpoint/2010/main" val="2009809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2022-10-18 at 10.13.11 AM.mov">
            <a:hlinkClick r:id="" action="ppaction://media"/>
            <a:extLst>
              <a:ext uri="{FF2B5EF4-FFF2-40B4-BE49-F238E27FC236}">
                <a16:creationId xmlns:a16="http://schemas.microsoft.com/office/drawing/2014/main" id="{78CB6201-BA1B-C514-7B4F-2B93CB430CD0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812" y="492159"/>
            <a:ext cx="10798175" cy="5675312"/>
          </a:xfrm>
        </p:spPr>
      </p:pic>
    </p:spTree>
    <p:extLst>
      <p:ext uri="{BB962C8B-B14F-4D97-AF65-F5344CB8AC3E}">
        <p14:creationId xmlns:p14="http://schemas.microsoft.com/office/powerpoint/2010/main" val="380159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D2061-2814-A559-9590-FB4F0D72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4B69D-B5E6-79F7-0C40-017AC21B4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50628"/>
            <a:ext cx="9601200" cy="451677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Hydraulic Systems and Landing Gear Course (16 weeks)</a:t>
            </a:r>
          </a:p>
          <a:p>
            <a:pPr lvl="1"/>
            <a:r>
              <a:rPr lang="en-US" sz="2400" dirty="0"/>
              <a:t>Section 1 (n=17) - concurrent sandbox</a:t>
            </a:r>
          </a:p>
          <a:p>
            <a:pPr lvl="1"/>
            <a:r>
              <a:rPr lang="en-US" sz="2400" dirty="0"/>
              <a:t>Section 2 (n=17) - terminal sandbox</a:t>
            </a:r>
          </a:p>
          <a:p>
            <a:r>
              <a:rPr lang="en-US" sz="2400" dirty="0"/>
              <a:t>Both sections given the same list of components each week to create their system</a:t>
            </a:r>
          </a:p>
          <a:p>
            <a:pPr lvl="1"/>
            <a:r>
              <a:rPr lang="en-US" sz="2400" dirty="0"/>
              <a:t>Submitted screenshots of final build with timestamps and attempts</a:t>
            </a:r>
          </a:p>
          <a:p>
            <a:r>
              <a:rPr lang="en-US" sz="2400" dirty="0"/>
              <a:t>Unit tests (4 plus final exam)</a:t>
            </a:r>
          </a:p>
          <a:p>
            <a:pPr lvl="1"/>
            <a:r>
              <a:rPr lang="en-US" sz="2400" dirty="0"/>
              <a:t>Drawing (on paper) a schematic with given list of components</a:t>
            </a:r>
          </a:p>
          <a:p>
            <a:pPr lvl="1"/>
            <a:r>
              <a:rPr lang="en-US" sz="2400" dirty="0"/>
              <a:t>MCQs related to component interactions within a system</a:t>
            </a:r>
          </a:p>
          <a:p>
            <a:pPr lvl="2"/>
            <a:r>
              <a:rPr lang="en-US" sz="2000" dirty="0"/>
              <a:t>General and system specific</a:t>
            </a:r>
          </a:p>
        </p:txBody>
      </p:sp>
    </p:spTree>
    <p:extLst>
      <p:ext uri="{BB962C8B-B14F-4D97-AF65-F5344CB8AC3E}">
        <p14:creationId xmlns:p14="http://schemas.microsoft.com/office/powerpoint/2010/main" val="2991490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7C486-9894-33DB-E058-22FB2E867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68D3B-8C2D-AFA0-E0D9-ACE8FD149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76462"/>
            <a:ext cx="9601200" cy="4390938"/>
          </a:xfrm>
        </p:spPr>
        <p:txBody>
          <a:bodyPr>
            <a:normAutofit/>
          </a:bodyPr>
          <a:lstStyle/>
          <a:p>
            <a:r>
              <a:rPr lang="en-US" sz="2400" b="1" dirty="0"/>
              <a:t>No statistically significant results</a:t>
            </a:r>
          </a:p>
          <a:p>
            <a:r>
              <a:rPr lang="en-US" sz="2400" dirty="0"/>
              <a:t>Only (very) minor differences in actual numbers of right/wrong on assessments</a:t>
            </a:r>
          </a:p>
          <a:p>
            <a:pPr lvl="1"/>
            <a:r>
              <a:rPr lang="en-US" sz="2400" dirty="0"/>
              <a:t>Terminal group did slightly better on both schematics and MCQ</a:t>
            </a:r>
          </a:p>
          <a:p>
            <a:r>
              <a:rPr lang="en-US" sz="2400" dirty="0"/>
              <a:t>Overall more attempts made (weekly) by the concurrent group</a:t>
            </a:r>
          </a:p>
          <a:p>
            <a:pPr lvl="1"/>
            <a:r>
              <a:rPr lang="en-US" sz="2400" dirty="0"/>
              <a:t>Started over rather than using the trash bin?</a:t>
            </a:r>
          </a:p>
          <a:p>
            <a:r>
              <a:rPr lang="en-US" sz="2400" dirty="0"/>
              <a:t>Overall more time logged (weekly) by the concurrent group</a:t>
            </a:r>
          </a:p>
          <a:p>
            <a:pPr lvl="1"/>
            <a:r>
              <a:rPr lang="en-US" sz="2400" dirty="0"/>
              <a:t>More time going back to fix errors along the way?</a:t>
            </a:r>
          </a:p>
          <a:p>
            <a:r>
              <a:rPr lang="en-US" sz="2400" dirty="0"/>
              <a:t>Chalk this up to a pilot study of the software</a:t>
            </a:r>
          </a:p>
        </p:txBody>
      </p:sp>
    </p:spTree>
    <p:extLst>
      <p:ext uri="{BB962C8B-B14F-4D97-AF65-F5344CB8AC3E}">
        <p14:creationId xmlns:p14="http://schemas.microsoft.com/office/powerpoint/2010/main" val="2214671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DAD39-4C9E-3288-B97B-E2B759B70F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Theory Of Code Operation</a:t>
            </a:r>
          </a:p>
        </p:txBody>
      </p:sp>
    </p:spTree>
    <p:extLst>
      <p:ext uri="{BB962C8B-B14F-4D97-AF65-F5344CB8AC3E}">
        <p14:creationId xmlns:p14="http://schemas.microsoft.com/office/powerpoint/2010/main" val="59774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21454-0332-7A95-A5F3-6555D582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Hydraulics Sandbox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3FF9E-99C8-4672-C517-0CA3A443F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10017"/>
            <a:ext cx="9601200" cy="48823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Installers available for Windows and Linux.</a:t>
            </a:r>
            <a:br>
              <a:rPr lang="en-US" dirty="0"/>
            </a:br>
            <a:r>
              <a:rPr lang="en-US" sz="2600" b="1" dirty="0"/>
              <a:t>www.selmaware.com/sandbox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installers add an updated that can be used to check if a new version is available.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 zip of the code is available under MacOS distribution – can be used on all platforms: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Developed using the Processing 3 Java environment, which is free.</a:t>
            </a:r>
            <a:br>
              <a:rPr lang="en-US" dirty="0"/>
            </a:br>
            <a:endParaRPr lang="en-US" dirty="0"/>
          </a:p>
          <a:p>
            <a:r>
              <a:rPr lang="en-US" dirty="0"/>
              <a:t>Directions on the page explain how to make your own .exe build – open and export, done. Modify if you desire! Please do not publicly distribute.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This is required for local MacOS distribution on flash drives as the exe did not pass Apple’s Notarization checks for download use.</a:t>
            </a:r>
          </a:p>
        </p:txBody>
      </p:sp>
    </p:spTree>
    <p:extLst>
      <p:ext uri="{BB962C8B-B14F-4D97-AF65-F5344CB8AC3E}">
        <p14:creationId xmlns:p14="http://schemas.microsoft.com/office/powerpoint/2010/main" val="1317586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A99A7-8A67-7274-756C-5C087593D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Component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A3579-FB93-2F83-50EF-760958AB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59683"/>
            <a:ext cx="9601200" cy="5083729"/>
          </a:xfrm>
        </p:spPr>
        <p:txBody>
          <a:bodyPr>
            <a:normAutofit/>
          </a:bodyPr>
          <a:lstStyle/>
          <a:p>
            <a:r>
              <a:rPr lang="en-US" sz="2400" dirty="0"/>
              <a:t>There is a single component object.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All the various components are created at load with a finite</a:t>
            </a:r>
            <a:br>
              <a:rPr lang="en-US" sz="2400" dirty="0"/>
            </a:br>
            <a:r>
              <a:rPr lang="en-US" sz="2400" dirty="0"/>
              <a:t>number of each.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At creation of each, they are indexed in a certain range, such as the variable displacement pumps are 10 – 14. The also are assigned an image and component type, along with size information.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2400" dirty="0">
                <a:latin typeface="Agency FB" panose="020B0503020202020204" pitchFamily="34" charset="0"/>
              </a:rPr>
              <a:t>for(</a:t>
            </a:r>
            <a:r>
              <a:rPr lang="en-US" sz="2400" dirty="0" err="1">
                <a:latin typeface="Agency FB" panose="020B0503020202020204" pitchFamily="34" charset="0"/>
              </a:rPr>
              <a:t>i</a:t>
            </a:r>
            <a:r>
              <a:rPr lang="en-US" sz="2400" dirty="0">
                <a:latin typeface="Agency FB" panose="020B0503020202020204" pitchFamily="34" charset="0"/>
              </a:rPr>
              <a:t>=10; </a:t>
            </a:r>
            <a:r>
              <a:rPr lang="en-US" sz="2400" dirty="0" err="1">
                <a:latin typeface="Agency FB" panose="020B0503020202020204" pitchFamily="34" charset="0"/>
              </a:rPr>
              <a:t>i</a:t>
            </a:r>
            <a:r>
              <a:rPr lang="en-US" sz="2400" dirty="0">
                <a:latin typeface="Agency FB" panose="020B0503020202020204" pitchFamily="34" charset="0"/>
              </a:rPr>
              <a:t>&lt;15;i++)            // create 5 variable pumps, #3</a:t>
            </a:r>
          </a:p>
          <a:p>
            <a:pPr marL="0" indent="0">
              <a:buNone/>
            </a:pPr>
            <a:r>
              <a:rPr lang="en-US" sz="2400" dirty="0">
                <a:latin typeface="Agency FB" panose="020B0503020202020204" pitchFamily="34" charset="0"/>
              </a:rPr>
              <a:t>     component[</a:t>
            </a:r>
            <a:r>
              <a:rPr lang="en-US" sz="2400" dirty="0" err="1">
                <a:latin typeface="Agency FB" panose="020B0503020202020204" pitchFamily="34" charset="0"/>
              </a:rPr>
              <a:t>i</a:t>
            </a:r>
            <a:r>
              <a:rPr lang="en-US" sz="2400" dirty="0">
                <a:latin typeface="Agency FB" panose="020B0503020202020204" pitchFamily="34" charset="0"/>
              </a:rPr>
              <a:t>] = new  Components(350,30,100,i,3, "Variable Displacement Pump.png");</a:t>
            </a:r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6B611-7A32-2367-1166-E4C2F1C6D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450" y="179201"/>
            <a:ext cx="2659819" cy="2111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96579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{BD8AC220-2F90-444A-8636-24C7A58E7AC3}tf10001072</Template>
  <TotalTime>92</TotalTime>
  <Words>1384</Words>
  <Application>Microsoft Office PowerPoint</Application>
  <PresentationFormat>Widescreen</PresentationFormat>
  <Paragraphs>122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Agency FB</vt:lpstr>
      <vt:lpstr>Franklin Gothic Book</vt:lpstr>
      <vt:lpstr>Crop</vt:lpstr>
      <vt:lpstr>Improved Feedback Mechanisms of Hydraulics Sandbox Simulator</vt:lpstr>
      <vt:lpstr>Hydraulics Sandbox</vt:lpstr>
      <vt:lpstr>Quick Use Guide</vt:lpstr>
      <vt:lpstr>PowerPoint Presentation</vt:lpstr>
      <vt:lpstr>Implementation</vt:lpstr>
      <vt:lpstr>Findings</vt:lpstr>
      <vt:lpstr>Theory Of Code Operation</vt:lpstr>
      <vt:lpstr>Hydraulics Sandbox Code</vt:lpstr>
      <vt:lpstr>Component Objects</vt:lpstr>
      <vt:lpstr>Port Objects</vt:lpstr>
      <vt:lpstr>Hose Objects</vt:lpstr>
      <vt:lpstr>Connection Verification Rules</vt:lpstr>
      <vt:lpstr>Valid Connection Rules</vt:lpstr>
      <vt:lpstr>Invalid Connection Rules</vt:lpstr>
      <vt:lpstr>Example Feedback</vt:lpstr>
      <vt:lpstr>Tee Checks</vt:lpstr>
      <vt:lpstr>Return Lines</vt:lpstr>
      <vt:lpstr>Enabling Checking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Of Code Operation</dc:title>
  <dc:creator>martin hebel</dc:creator>
  <cp:lastModifiedBy>martin hebel</cp:lastModifiedBy>
  <cp:revision>8</cp:revision>
  <dcterms:created xsi:type="dcterms:W3CDTF">2022-10-16T20:11:29Z</dcterms:created>
  <dcterms:modified xsi:type="dcterms:W3CDTF">2022-10-22T18:16:58Z</dcterms:modified>
</cp:coreProperties>
</file>